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777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 sz="1600" dirty="0" err="1"/>
              <a:t>Distribuição</a:t>
            </a:r>
            <a:r>
              <a:rPr lang="en-US" sz="1600" dirty="0"/>
              <a:t> dos </a:t>
            </a:r>
            <a:r>
              <a:rPr lang="en-US" sz="1600" dirty="0" err="1"/>
              <a:t>óbitos</a:t>
            </a:r>
            <a:r>
              <a:rPr lang="en-US" sz="1600" dirty="0"/>
              <a:t> </a:t>
            </a:r>
            <a:r>
              <a:rPr lang="en-US" sz="1600" dirty="0" err="1"/>
              <a:t>codificados</a:t>
            </a:r>
            <a:r>
              <a:rPr lang="en-US" sz="1600" dirty="0"/>
              <a:t> </a:t>
            </a:r>
            <a:r>
              <a:rPr lang="en-US" sz="1600" dirty="0" err="1"/>
              <a:t>pelo</a:t>
            </a:r>
            <a:r>
              <a:rPr lang="en-US" sz="1600" dirty="0"/>
              <a:t> SIM e </a:t>
            </a:r>
            <a:r>
              <a:rPr lang="en-US" sz="1600" dirty="0" err="1"/>
              <a:t>pelo</a:t>
            </a:r>
            <a:r>
              <a:rPr lang="en-US" sz="1600" dirty="0"/>
              <a:t> Iris, </a:t>
            </a:r>
            <a:r>
              <a:rPr lang="en-US" sz="1600" dirty="0" err="1"/>
              <a:t>segundo</a:t>
            </a:r>
            <a:r>
              <a:rPr lang="en-US" sz="1600" dirty="0"/>
              <a:t> </a:t>
            </a:r>
            <a:r>
              <a:rPr lang="en-US" sz="1600" dirty="0" err="1"/>
              <a:t>grandes</a:t>
            </a:r>
            <a:r>
              <a:rPr lang="en-US" sz="1600" dirty="0"/>
              <a:t> </a:t>
            </a:r>
            <a:r>
              <a:rPr lang="en-US" sz="1600" dirty="0" err="1"/>
              <a:t>grupos</a:t>
            </a:r>
            <a:r>
              <a:rPr lang="en-US" sz="1600" dirty="0"/>
              <a:t> do GBD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Plan3!$B$26</c:f>
              <c:strCache>
                <c:ptCount val="1"/>
                <c:pt idx="0">
                  <c:v>Causa básica SIM</c:v>
                </c:pt>
              </c:strCache>
            </c:strRef>
          </c:tx>
          <c:dLbls>
            <c:showVal val="1"/>
          </c:dLbls>
          <c:cat>
            <c:strRef>
              <c:f>Plan3!$A$27:$A$33</c:f>
              <c:strCache>
                <c:ptCount val="7"/>
                <c:pt idx="0">
                  <c:v>Grupo 1 (Doenças transmissíveis, maternas, perinatais e nutricionais)</c:v>
                </c:pt>
                <c:pt idx="1">
                  <c:v>Grupo 2 (doenças nao transmissíveis)</c:v>
                </c:pt>
                <c:pt idx="2">
                  <c:v>Grupo 3 (causas externas)</c:v>
                </c:pt>
                <c:pt idx="3">
                  <c:v>Natimorto</c:v>
                </c:pt>
                <c:pt idx="4">
                  <c:v>Garbage Codes</c:v>
                </c:pt>
                <c:pt idx="5">
                  <c:v>Códigos inválidos para causa básica de morte</c:v>
                </c:pt>
                <c:pt idx="6">
                  <c:v>Não classificados</c:v>
                </c:pt>
              </c:strCache>
            </c:strRef>
          </c:cat>
          <c:val>
            <c:numRef>
              <c:f>Plan3!$B$27:$B$33</c:f>
              <c:numCache>
                <c:formatCode>0%</c:formatCode>
                <c:ptCount val="7"/>
                <c:pt idx="0">
                  <c:v>0.12558989191657788</c:v>
                </c:pt>
                <c:pt idx="1">
                  <c:v>0.55594458821738468</c:v>
                </c:pt>
                <c:pt idx="2">
                  <c:v>8.0174557263916368E-2</c:v>
                </c:pt>
                <c:pt idx="3">
                  <c:v>4.5922768559395139E-3</c:v>
                </c:pt>
                <c:pt idx="4">
                  <c:v>0.19853351600953975</c:v>
                </c:pt>
                <c:pt idx="5">
                  <c:v>2.6741766884863245E-2</c:v>
                </c:pt>
                <c:pt idx="6">
                  <c:v>8.4234028517785556E-3</c:v>
                </c:pt>
              </c:numCache>
            </c:numRef>
          </c:val>
        </c:ser>
        <c:ser>
          <c:idx val="1"/>
          <c:order val="1"/>
          <c:tx>
            <c:strRef>
              <c:f>Plan3!$C$26</c:f>
              <c:strCache>
                <c:ptCount val="1"/>
                <c:pt idx="0">
                  <c:v>Causa básica Iris</c:v>
                </c:pt>
              </c:strCache>
            </c:strRef>
          </c:tx>
          <c:dLbls>
            <c:showVal val="1"/>
          </c:dLbls>
          <c:cat>
            <c:strRef>
              <c:f>Plan3!$A$27:$A$33</c:f>
              <c:strCache>
                <c:ptCount val="7"/>
                <c:pt idx="0">
                  <c:v>Grupo 1 (Doenças transmissíveis, maternas, perinatais e nutricionais)</c:v>
                </c:pt>
                <c:pt idx="1">
                  <c:v>Grupo 2 (doenças nao transmissíveis)</c:v>
                </c:pt>
                <c:pt idx="2">
                  <c:v>Grupo 3 (causas externas)</c:v>
                </c:pt>
                <c:pt idx="3">
                  <c:v>Natimorto</c:v>
                </c:pt>
                <c:pt idx="4">
                  <c:v>Garbage Codes</c:v>
                </c:pt>
                <c:pt idx="5">
                  <c:v>Códigos inválidos para causa básica de morte</c:v>
                </c:pt>
                <c:pt idx="6">
                  <c:v>Não classificados</c:v>
                </c:pt>
              </c:strCache>
            </c:strRef>
          </c:cat>
          <c:val>
            <c:numRef>
              <c:f>Plan3!$C$27:$C$33</c:f>
              <c:numCache>
                <c:formatCode>0.0%</c:formatCode>
                <c:ptCount val="7"/>
                <c:pt idx="0">
                  <c:v>0.1168042041302295</c:v>
                </c:pt>
                <c:pt idx="1">
                  <c:v>0.54029642402594735</c:v>
                </c:pt>
                <c:pt idx="2">
                  <c:v>3.3296382969988096E-2</c:v>
                </c:pt>
                <c:pt idx="3">
                  <c:v>0</c:v>
                </c:pt>
                <c:pt idx="4">
                  <c:v>0.24194276799277414</c:v>
                </c:pt>
                <c:pt idx="5">
                  <c:v>4.2123414213573102E-2</c:v>
                </c:pt>
                <c:pt idx="6">
                  <c:v>2.5536806667487786E-2</c:v>
                </c:pt>
              </c:numCache>
            </c:numRef>
          </c:val>
        </c:ser>
        <c:axId val="96011776"/>
        <c:axId val="133563136"/>
      </c:barChart>
      <c:catAx>
        <c:axId val="96011776"/>
        <c:scaling>
          <c:orientation val="minMax"/>
        </c:scaling>
        <c:axPos val="b"/>
        <c:tickLblPos val="nextTo"/>
        <c:crossAx val="133563136"/>
        <c:crosses val="autoZero"/>
        <c:auto val="1"/>
        <c:lblAlgn val="ctr"/>
        <c:lblOffset val="100"/>
      </c:catAx>
      <c:valAx>
        <c:axId val="133563136"/>
        <c:scaling>
          <c:orientation val="minMax"/>
        </c:scaling>
        <c:axPos val="l"/>
        <c:majorGridlines/>
        <c:numFmt formatCode="0%" sourceLinked="1"/>
        <c:tickLblPos val="nextTo"/>
        <c:crossAx val="960117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600"/>
              <a:t>Distribuição dos óbitos codificados no SIM e no Iris, segundo capítuloda CID-10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Plan1!$B$38</c:f>
              <c:strCache>
                <c:ptCount val="1"/>
                <c:pt idx="0">
                  <c:v>SIM</c:v>
                </c:pt>
              </c:strCache>
            </c:strRef>
          </c:tx>
          <c:marker>
            <c:symbol val="none"/>
          </c:marker>
          <c:cat>
            <c:strRef>
              <c:f>Plan1!$A$39:$A$55</c:f>
              <c:strCache>
                <c:ptCount val="17"/>
                <c:pt idx="0">
                  <c:v>I.   Infecciosas</c:v>
                </c:pt>
                <c:pt idx="1">
                  <c:v>II.  Neoplasias</c:v>
                </c:pt>
                <c:pt idx="2">
                  <c:v>III. Sangue órgãos hemat </c:v>
                </c:pt>
                <c:pt idx="3">
                  <c:v>IV.  Endócrinas nutricionais e metabólicas</c:v>
                </c:pt>
                <c:pt idx="4">
                  <c:v>V.   Transtornos mentais e comportamentais</c:v>
                </c:pt>
                <c:pt idx="5">
                  <c:v>VI.  Doenças do sistema nervoso</c:v>
                </c:pt>
                <c:pt idx="6">
                  <c:v>IX.  Doenças do aparelho circulatório</c:v>
                </c:pt>
                <c:pt idx="7">
                  <c:v>X.   Doenças do aparelho respiratório</c:v>
                </c:pt>
                <c:pt idx="8">
                  <c:v>XI.  Doenças do aparelho digestivo</c:v>
                </c:pt>
                <c:pt idx="9">
                  <c:v>XII. Doenças da pele e do tecido subcutâneo</c:v>
                </c:pt>
                <c:pt idx="10">
                  <c:v>XIII.Doenças sist osteomuscular e tec conjuntivo</c:v>
                </c:pt>
                <c:pt idx="11">
                  <c:v>XIV. Doenças do aparelho geniturinário</c:v>
                </c:pt>
                <c:pt idx="12">
                  <c:v>XV.  Gravidez parto e puerpério</c:v>
                </c:pt>
                <c:pt idx="13">
                  <c:v>XVI. Afec originadas no período perinatal</c:v>
                </c:pt>
                <c:pt idx="14">
                  <c:v>XVII.Malf cong anomal cromossômicas</c:v>
                </c:pt>
                <c:pt idx="15">
                  <c:v>XVIII.Sint sinais e achad anorm ex clín e laborat</c:v>
                </c:pt>
                <c:pt idx="16">
                  <c:v>XX.  Causas externas </c:v>
                </c:pt>
              </c:strCache>
            </c:strRef>
          </c:cat>
          <c:val>
            <c:numRef>
              <c:f>Plan1!$B$39:$B$55</c:f>
              <c:numCache>
                <c:formatCode>0.0</c:formatCode>
                <c:ptCount val="17"/>
                <c:pt idx="0">
                  <c:v>4.3157253767696755</c:v>
                </c:pt>
                <c:pt idx="1">
                  <c:v>17.62825391992693</c:v>
                </c:pt>
                <c:pt idx="2">
                  <c:v>0.41355863398792309</c:v>
                </c:pt>
                <c:pt idx="3">
                  <c:v>5.1149337798751713</c:v>
                </c:pt>
                <c:pt idx="4">
                  <c:v>0.84487745471152387</c:v>
                </c:pt>
                <c:pt idx="5">
                  <c:v>2.8695387425787793</c:v>
                </c:pt>
                <c:pt idx="6">
                  <c:v>26.987872329629067</c:v>
                </c:pt>
                <c:pt idx="7">
                  <c:v>12.340792611762318</c:v>
                </c:pt>
                <c:pt idx="8">
                  <c:v>5.1352311361445171</c:v>
                </c:pt>
                <c:pt idx="9">
                  <c:v>0.50489673719997974</c:v>
                </c:pt>
                <c:pt idx="10">
                  <c:v>0.45669051606028316</c:v>
                </c:pt>
                <c:pt idx="11">
                  <c:v>3.1232556959456033</c:v>
                </c:pt>
                <c:pt idx="12">
                  <c:v>0.1344699852844167</c:v>
                </c:pt>
                <c:pt idx="13">
                  <c:v>3.3947328360481048</c:v>
                </c:pt>
                <c:pt idx="14">
                  <c:v>0.91591820165423454</c:v>
                </c:pt>
                <c:pt idx="15">
                  <c:v>4.6658547724158925</c:v>
                </c:pt>
                <c:pt idx="16">
                  <c:v>11.125488405135231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Plan1!$C$38</c:f>
              <c:strCache>
                <c:ptCount val="1"/>
                <c:pt idx="0">
                  <c:v>Iris</c:v>
                </c:pt>
              </c:strCache>
            </c:strRef>
          </c:tx>
          <c:marker>
            <c:symbol val="none"/>
          </c:marker>
          <c:cat>
            <c:strRef>
              <c:f>Plan1!$A$39:$A$55</c:f>
              <c:strCache>
                <c:ptCount val="17"/>
                <c:pt idx="0">
                  <c:v>I.   Infecciosas</c:v>
                </c:pt>
                <c:pt idx="1">
                  <c:v>II.  Neoplasias</c:v>
                </c:pt>
                <c:pt idx="2">
                  <c:v>III. Sangue órgãos hemat </c:v>
                </c:pt>
                <c:pt idx="3">
                  <c:v>IV.  Endócrinas nutricionais e metabólicas</c:v>
                </c:pt>
                <c:pt idx="4">
                  <c:v>V.   Transtornos mentais e comportamentais</c:v>
                </c:pt>
                <c:pt idx="5">
                  <c:v>VI.  Doenças do sistema nervoso</c:v>
                </c:pt>
                <c:pt idx="6">
                  <c:v>IX.  Doenças do aparelho circulatório</c:v>
                </c:pt>
                <c:pt idx="7">
                  <c:v>X.   Doenças do aparelho respiratório</c:v>
                </c:pt>
                <c:pt idx="8">
                  <c:v>XI.  Doenças do aparelho digestivo</c:v>
                </c:pt>
                <c:pt idx="9">
                  <c:v>XII. Doenças da pele e do tecido subcutâneo</c:v>
                </c:pt>
                <c:pt idx="10">
                  <c:v>XIII.Doenças sist osteomuscular e tec conjuntivo</c:v>
                </c:pt>
                <c:pt idx="11">
                  <c:v>XIV. Doenças do aparelho geniturinário</c:v>
                </c:pt>
                <c:pt idx="12">
                  <c:v>XV.  Gravidez parto e puerpério</c:v>
                </c:pt>
                <c:pt idx="13">
                  <c:v>XVI. Afec originadas no período perinatal</c:v>
                </c:pt>
                <c:pt idx="14">
                  <c:v>XVII.Malf cong anomal cromossômicas</c:v>
                </c:pt>
                <c:pt idx="15">
                  <c:v>XVIII.Sint sinais e achad anorm ex clín e laborat</c:v>
                </c:pt>
                <c:pt idx="16">
                  <c:v>XX.  Causas externas </c:v>
                </c:pt>
              </c:strCache>
            </c:strRef>
          </c:cat>
          <c:val>
            <c:numRef>
              <c:f>Plan1!$C$39:$C$55</c:f>
              <c:numCache>
                <c:formatCode>0.0</c:formatCode>
                <c:ptCount val="17"/>
                <c:pt idx="0">
                  <c:v>4.0111672209221165</c:v>
                </c:pt>
                <c:pt idx="1">
                  <c:v>17.658168083097262</c:v>
                </c:pt>
                <c:pt idx="2">
                  <c:v>0.39824280494313752</c:v>
                </c:pt>
                <c:pt idx="3">
                  <c:v>4.5448946914644663</c:v>
                </c:pt>
                <c:pt idx="4">
                  <c:v>1.1167220922116845</c:v>
                </c:pt>
                <c:pt idx="5">
                  <c:v>2.6481093730755019</c:v>
                </c:pt>
                <c:pt idx="6">
                  <c:v>27.688138933366179</c:v>
                </c:pt>
                <c:pt idx="7">
                  <c:v>14.303896210534958</c:v>
                </c:pt>
                <c:pt idx="8">
                  <c:v>4.7748080633904015</c:v>
                </c:pt>
                <c:pt idx="9">
                  <c:v>0.29560290676191647</c:v>
                </c:pt>
                <c:pt idx="10">
                  <c:v>0.19296300858069548</c:v>
                </c:pt>
                <c:pt idx="11">
                  <c:v>3.3912222359075419</c:v>
                </c:pt>
                <c:pt idx="12">
                  <c:v>0</c:v>
                </c:pt>
                <c:pt idx="13">
                  <c:v>1.3753746356283614</c:v>
                </c:pt>
                <c:pt idx="14">
                  <c:v>0.52551627868785156</c:v>
                </c:pt>
                <c:pt idx="15">
                  <c:v>6.8974011577780514</c:v>
                </c:pt>
                <c:pt idx="16">
                  <c:v>10.177772303649874</c:v>
                </c:pt>
              </c:numCache>
            </c:numRef>
          </c:val>
          <c:smooth val="1"/>
        </c:ser>
        <c:marker val="1"/>
        <c:axId val="72125824"/>
        <c:axId val="95048832"/>
      </c:lineChart>
      <c:catAx>
        <c:axId val="72125824"/>
        <c:scaling>
          <c:orientation val="minMax"/>
        </c:scaling>
        <c:axPos val="b"/>
        <c:tickLblPos val="nextTo"/>
        <c:crossAx val="95048832"/>
        <c:crosses val="autoZero"/>
        <c:auto val="1"/>
        <c:lblAlgn val="ctr"/>
        <c:lblOffset val="100"/>
      </c:catAx>
      <c:valAx>
        <c:axId val="95048832"/>
        <c:scaling>
          <c:orientation val="minMax"/>
        </c:scaling>
        <c:axPos val="l"/>
        <c:majorGridlines/>
        <c:numFmt formatCode="0.0" sourceLinked="1"/>
        <c:tickLblPos val="nextTo"/>
        <c:crossAx val="721258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1449</Words>
  <Application>Microsoft Office PowerPoint</Application>
  <PresentationFormat>Apresentação na tela (4:3)</PresentationFormat>
  <Paragraphs>426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O que é o Iris</vt:lpstr>
      <vt:lpstr>Iris Institute</vt:lpstr>
      <vt:lpstr>O aplicativo Iris</vt:lpstr>
      <vt:lpstr>Iris</vt:lpstr>
      <vt:lpstr>Onde obter</vt:lpstr>
      <vt:lpstr>Banco de dados do Iris</vt:lpstr>
      <vt:lpstr>Bases de dados do Iris</vt:lpstr>
      <vt:lpstr>A base de dados Tables</vt:lpstr>
      <vt:lpstr>A tabela Dictionary</vt:lpstr>
      <vt:lpstr>Tabela Dictionary</vt:lpstr>
      <vt:lpstr>Definições</vt:lpstr>
      <vt:lpstr>Slide 14</vt:lpstr>
      <vt:lpstr>Padronização</vt:lpstr>
      <vt:lpstr>As tabelas de padronização</vt:lpstr>
      <vt:lpstr>Slide 17</vt:lpstr>
      <vt:lpstr>Linguagem RegEx (Regular Expressions)</vt:lpstr>
      <vt:lpstr>Linguagem RegEx (Regular Expressions)</vt:lpstr>
      <vt:lpstr>Exemplos</vt:lpstr>
      <vt:lpstr>Tabela Standardisation0</vt:lpstr>
      <vt:lpstr>Tabela Standardisation1</vt:lpstr>
      <vt:lpstr>Tabela Separators</vt:lpstr>
      <vt:lpstr>Exemplos</vt:lpstr>
      <vt:lpstr>Tabela TimeIntervals</vt:lpstr>
      <vt:lpstr>Exemplos</vt:lpstr>
      <vt:lpstr>Tabela Standardisation2</vt:lpstr>
      <vt:lpstr>O processo de aprimoramento do dicionário e das tabelas de padronização </vt:lpstr>
      <vt:lpstr>Slide 29</vt:lpstr>
      <vt:lpstr>Slide 30</vt:lpstr>
      <vt:lpstr>O processo de aprimoramento do dicionário e das tabelas de padronização</vt:lpstr>
      <vt:lpstr>Distribuição das intervenções (inserções, alterações, exclusões) decorrentes dos termos diagnósticos não codificados, segundo tabela interna do Iris </vt:lpstr>
      <vt:lpstr>Intervenções (exclusões, inserções, alterações) nas tabelas internas do Iris segundo Tabela/Chave principal </vt:lpstr>
      <vt:lpstr>Resultados do aprimoramento</vt:lpstr>
      <vt:lpstr>Resultado do aprimoramento</vt:lpstr>
      <vt:lpstr>Resultados preliminares da amostra ampliada</vt:lpstr>
      <vt:lpstr>Resultados preliminares da amostra ampliada</vt:lpstr>
      <vt:lpstr>Distribuição dos óbitos codificados pelo SIM e pelo Iris, segundo grandes grupos do GBD </vt:lpstr>
      <vt:lpstr>Slide 39</vt:lpstr>
      <vt:lpstr>Slide 40</vt:lpstr>
      <vt:lpstr>Slide 41</vt:lpstr>
      <vt:lpstr>Concordância ao nível de três caracteres entre a causa básica do SIM e do Iris segundo capítulo da CID do SIM</vt:lpstr>
    </vt:vector>
  </TitlesOfParts>
  <Company>Mauro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Mauro T Taniguchi</dc:creator>
  <cp:lastModifiedBy>Mauro</cp:lastModifiedBy>
  <cp:revision>110</cp:revision>
  <dcterms:created xsi:type="dcterms:W3CDTF">2017-09-13T23:23:24Z</dcterms:created>
  <dcterms:modified xsi:type="dcterms:W3CDTF">2017-09-29T20:56:51Z</dcterms:modified>
</cp:coreProperties>
</file>